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6" r:id="rId10"/>
    <p:sldId id="264" r:id="rId11"/>
  </p:sldIdLst>
  <p:sldSz cx="20104100" cy="11315700"/>
  <p:notesSz cx="20104100" cy="113157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94660"/>
  </p:normalViewPr>
  <p:slideViewPr>
    <p:cSldViewPr>
      <p:cViewPr varScale="1">
        <p:scale>
          <a:sx n="62" d="100"/>
          <a:sy n="62" d="100"/>
        </p:scale>
        <p:origin x="114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505" y="4149091"/>
            <a:ext cx="14701121" cy="3733589"/>
          </a:xfrm>
        </p:spPr>
        <p:txBody>
          <a:bodyPr anchor="b">
            <a:normAutofit/>
          </a:bodyPr>
          <a:lstStyle>
            <a:lvl1pPr>
              <a:defRPr sz="8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505" y="7882676"/>
            <a:ext cx="14701121" cy="185836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Freeform 6"/>
          <p:cNvSpPr/>
          <p:nvPr/>
        </p:nvSpPr>
        <p:spPr bwMode="auto">
          <a:xfrm>
            <a:off x="0" y="7134287"/>
            <a:ext cx="2876858" cy="128467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937" y="7473742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1783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504" y="1005840"/>
            <a:ext cx="14701121" cy="5143116"/>
          </a:xfrm>
        </p:spPr>
        <p:txBody>
          <a:bodyPr anchor="ctr">
            <a:normAutofit/>
          </a:bodyPr>
          <a:lstStyle>
            <a:lvl1pPr algn="l">
              <a:defRPr sz="791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9504" y="7184176"/>
            <a:ext cx="14701121" cy="2567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96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907" y="524399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937" y="5352830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3013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447" y="1005840"/>
            <a:ext cx="13841234" cy="4777740"/>
          </a:xfrm>
        </p:spPr>
        <p:txBody>
          <a:bodyPr anchor="ctr">
            <a:normAutofit/>
          </a:bodyPr>
          <a:lstStyle>
            <a:lvl1pPr algn="l">
              <a:defRPr sz="791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358" y="5783580"/>
            <a:ext cx="12427464" cy="6286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6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8" indent="0">
              <a:buFontTx/>
              <a:buNone/>
              <a:defRPr/>
            </a:lvl4pPr>
            <a:lvl5pPr marL="301569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9504" y="7184176"/>
            <a:ext cx="14701121" cy="2567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96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907" y="524399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937" y="5352830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4069055" y="1069208"/>
            <a:ext cx="1005205" cy="964880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/>
          <a:p>
            <a:pPr lvl="0"/>
            <a:r>
              <a:rPr lang="en-US" sz="1319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27928" y="4793755"/>
            <a:ext cx="1005205" cy="964880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/>
          <a:p>
            <a:pPr lvl="0"/>
            <a:r>
              <a:rPr lang="en-US" sz="1319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349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504" y="4023361"/>
            <a:ext cx="14701123" cy="4495994"/>
          </a:xfrm>
        </p:spPr>
        <p:txBody>
          <a:bodyPr anchor="b">
            <a:normAutofit/>
          </a:bodyPr>
          <a:lstStyle>
            <a:lvl1pPr algn="l">
              <a:defRPr sz="791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9504" y="8549640"/>
            <a:ext cx="14701123" cy="120387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907" y="8104347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937" y="8222095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5707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99447" y="1005840"/>
            <a:ext cx="13841234" cy="4777740"/>
          </a:xfrm>
        </p:spPr>
        <p:txBody>
          <a:bodyPr anchor="ctr">
            <a:normAutofit/>
          </a:bodyPr>
          <a:lstStyle>
            <a:lvl1pPr algn="l">
              <a:defRPr sz="791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69503" y="7166610"/>
            <a:ext cx="14701123" cy="13830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958">
                <a:solidFill>
                  <a:schemeClr val="accent1"/>
                </a:solidFill>
              </a:defRPr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8" indent="0">
              <a:buFontTx/>
              <a:buNone/>
              <a:defRPr/>
            </a:lvl4pPr>
            <a:lvl5pPr marL="301569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9504" y="8549640"/>
            <a:ext cx="14701123" cy="120387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907" y="8104347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937" y="8222095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7" name="TextBox 16"/>
          <p:cNvSpPr txBox="1"/>
          <p:nvPr/>
        </p:nvSpPr>
        <p:spPr>
          <a:xfrm>
            <a:off x="4069055" y="1069208"/>
            <a:ext cx="1005205" cy="964880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/>
          <a:p>
            <a:pPr lvl="0"/>
            <a:r>
              <a:rPr lang="en-US" sz="1319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27928" y="4793755"/>
            <a:ext cx="1005205" cy="964880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/>
          <a:p>
            <a:pPr lvl="0"/>
            <a:r>
              <a:rPr lang="en-US" sz="1319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815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504" y="1035222"/>
            <a:ext cx="14701121" cy="4752033"/>
          </a:xfrm>
        </p:spPr>
        <p:txBody>
          <a:bodyPr anchor="ctr">
            <a:normAutofit/>
          </a:bodyPr>
          <a:lstStyle>
            <a:lvl1pPr algn="l">
              <a:defRPr sz="791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69503" y="7166610"/>
            <a:ext cx="14701123" cy="13830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958">
                <a:solidFill>
                  <a:schemeClr val="accent1"/>
                </a:solidFill>
              </a:defRPr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8" indent="0">
              <a:buFontTx/>
              <a:buNone/>
              <a:defRPr/>
            </a:lvl4pPr>
            <a:lvl5pPr marL="301569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9504" y="8549640"/>
            <a:ext cx="14701123" cy="120387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907" y="8104347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937" y="8222095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9043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907" y="117872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0495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26759" y="1035219"/>
            <a:ext cx="3640242" cy="871829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69503" y="1035219"/>
            <a:ext cx="10680303" cy="87182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907" y="117872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1414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626" y="1029781"/>
            <a:ext cx="14695001" cy="21134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503" y="3520440"/>
            <a:ext cx="14701123" cy="6233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907" y="117872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7778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504" y="3396938"/>
            <a:ext cx="14701121" cy="2423520"/>
          </a:xfrm>
        </p:spPr>
        <p:txBody>
          <a:bodyPr anchor="b"/>
          <a:lstStyle>
            <a:lvl1pPr algn="l">
              <a:defRPr sz="659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9504" y="5824713"/>
            <a:ext cx="14701121" cy="1419660"/>
          </a:xfrm>
        </p:spPr>
        <p:txBody>
          <a:bodyPr anchor="t"/>
          <a:lstStyle>
            <a:lvl1pPr marL="0" indent="0" algn="l">
              <a:buNone/>
              <a:defRPr sz="329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907" y="524399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937" y="5352830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7954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9503" y="3520440"/>
            <a:ext cx="7113382" cy="62330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57242" y="3508266"/>
            <a:ext cx="7113382" cy="62330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6907" y="117872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937" y="1299841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5271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903" y="3254960"/>
            <a:ext cx="6583849" cy="950832"/>
          </a:xfrm>
        </p:spPr>
        <p:txBody>
          <a:bodyPr anchor="b">
            <a:noAutofit/>
          </a:bodyPr>
          <a:lstStyle>
            <a:lvl1pPr marL="0" indent="0">
              <a:buNone/>
              <a:defRPr sz="3958" b="0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503" y="4205794"/>
            <a:ext cx="7161250" cy="553419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78119" y="3249634"/>
            <a:ext cx="6594186" cy="950832"/>
          </a:xfrm>
        </p:spPr>
        <p:txBody>
          <a:bodyPr anchor="b">
            <a:noAutofit/>
          </a:bodyPr>
          <a:lstStyle>
            <a:lvl1pPr marL="0" indent="0">
              <a:buNone/>
              <a:defRPr sz="3958" b="0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18013" y="4200468"/>
            <a:ext cx="7154293" cy="553419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6907" y="117872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937" y="1299841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4090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6907" y="117872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863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6907" y="117872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8714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504" y="736045"/>
            <a:ext cx="5779927" cy="1610915"/>
          </a:xfrm>
        </p:spPr>
        <p:txBody>
          <a:bodyPr anchor="b"/>
          <a:lstStyle>
            <a:lvl1pPr algn="l">
              <a:defRPr sz="329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6383" y="736046"/>
            <a:ext cx="8544243" cy="893468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9504" y="2637712"/>
            <a:ext cx="5779927" cy="7033019"/>
          </a:xfrm>
        </p:spPr>
        <p:txBody>
          <a:bodyPr/>
          <a:lstStyle>
            <a:lvl1pPr marL="0" indent="0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907" y="1178720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7823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504" y="7920990"/>
            <a:ext cx="14701123" cy="935118"/>
          </a:xfrm>
        </p:spPr>
        <p:txBody>
          <a:bodyPr anchor="b">
            <a:normAutofit/>
          </a:bodyPr>
          <a:lstStyle>
            <a:lvl1pPr algn="l">
              <a:defRPr sz="39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69503" y="1047692"/>
            <a:ext cx="14701123" cy="6360701"/>
          </a:xfrm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638"/>
            </a:lvl2pPr>
            <a:lvl3pPr marL="1507846" indent="0">
              <a:buNone/>
              <a:defRPr sz="2638"/>
            </a:lvl3pPr>
            <a:lvl4pPr marL="2261768" indent="0">
              <a:buNone/>
              <a:defRPr sz="2638"/>
            </a:lvl4pPr>
            <a:lvl5pPr marL="3015691" indent="0">
              <a:buNone/>
              <a:defRPr sz="2638"/>
            </a:lvl5pPr>
            <a:lvl6pPr marL="3769614" indent="0">
              <a:buNone/>
              <a:defRPr sz="2638"/>
            </a:lvl6pPr>
            <a:lvl7pPr marL="4523537" indent="0">
              <a:buNone/>
              <a:defRPr sz="2638"/>
            </a:lvl7pPr>
            <a:lvl8pPr marL="5277460" indent="0">
              <a:buNone/>
              <a:defRPr sz="2638"/>
            </a:lvl8pPr>
            <a:lvl9pPr marL="6031382" indent="0">
              <a:buNone/>
              <a:defRPr sz="2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9504" y="8856108"/>
            <a:ext cx="14701123" cy="814625"/>
          </a:xfrm>
        </p:spPr>
        <p:txBody>
          <a:bodyPr>
            <a:normAutofit/>
          </a:bodyPr>
          <a:lstStyle>
            <a:lvl1pPr marL="0" indent="0">
              <a:buNone/>
              <a:defRPr sz="197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907" y="8104347"/>
            <a:ext cx="2619415" cy="8370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937" y="8222095"/>
            <a:ext cx="1285803" cy="602456"/>
          </a:xfrm>
        </p:spPr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3029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377190"/>
            <a:ext cx="4702031" cy="10953736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44886" y="-1296"/>
            <a:ext cx="3886057" cy="11309164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301562" cy="11315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5624" y="1029781"/>
            <a:ext cx="14695001" cy="2113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9503" y="3520440"/>
            <a:ext cx="14701123" cy="641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85867" y="10115221"/>
            <a:ext cx="1890173" cy="611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9503" y="10124084"/>
            <a:ext cx="12565061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937" y="1299841"/>
            <a:ext cx="128580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98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864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3575">
        <p159:morph option="byObject"/>
      </p:transition>
    </mc:Choice>
    <mc:Fallback>
      <p:transition spd="slow" advTm="3575">
        <p:fade/>
      </p:transition>
    </mc:Fallback>
  </mc:AlternateContent>
  <p:txStyles>
    <p:titleStyle>
      <a:lvl1pPr algn="l" defTabSz="753923" rtl="0" eaLnBrk="1" latinLnBrk="0" hangingPunct="1">
        <a:spcBef>
          <a:spcPct val="0"/>
        </a:spcBef>
        <a:buNone/>
        <a:defRPr sz="5936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65442" indent="-565442" algn="l" defTabSz="753923" rtl="0" eaLnBrk="1" latinLnBrk="0" hangingPunct="1">
        <a:spcBef>
          <a:spcPts val="1649"/>
        </a:spcBef>
        <a:spcAft>
          <a:spcPts val="0"/>
        </a:spcAft>
        <a:buClr>
          <a:schemeClr val="accent1"/>
        </a:buClr>
        <a:buFont typeface="Wingdings 3" charset="2"/>
        <a:buChar char=""/>
        <a:defRPr sz="29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225125" indent="-471202" algn="l" defTabSz="753923" rtl="0" eaLnBrk="1" latinLnBrk="0" hangingPunct="1">
        <a:spcBef>
          <a:spcPts val="1649"/>
        </a:spcBef>
        <a:spcAft>
          <a:spcPts val="0"/>
        </a:spcAft>
        <a:buClr>
          <a:schemeClr val="accent1"/>
        </a:buClr>
        <a:buFont typeface="Wingdings 3" charset="2"/>
        <a:buChar char=""/>
        <a:defRPr sz="26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884807" indent="-376961" algn="l" defTabSz="753923" rtl="0" eaLnBrk="1" latinLnBrk="0" hangingPunct="1">
        <a:spcBef>
          <a:spcPts val="1649"/>
        </a:spcBef>
        <a:spcAft>
          <a:spcPts val="0"/>
        </a:spcAft>
        <a:buClr>
          <a:schemeClr val="accent1"/>
        </a:buClr>
        <a:buFont typeface="Wingdings 3" charset="2"/>
        <a:buChar char=""/>
        <a:defRPr sz="230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638730" indent="-376961" algn="l" defTabSz="753923" rtl="0" eaLnBrk="1" latinLnBrk="0" hangingPunct="1">
        <a:spcBef>
          <a:spcPts val="1649"/>
        </a:spcBef>
        <a:spcAft>
          <a:spcPts val="0"/>
        </a:spcAft>
        <a:buClr>
          <a:schemeClr val="accent1"/>
        </a:buClr>
        <a:buFont typeface="Wingdings 3" charset="2"/>
        <a:buChar char=""/>
        <a:defRPr sz="19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392653" indent="-376961" algn="l" defTabSz="753923" rtl="0" eaLnBrk="1" latinLnBrk="0" hangingPunct="1">
        <a:spcBef>
          <a:spcPts val="1649"/>
        </a:spcBef>
        <a:spcAft>
          <a:spcPts val="0"/>
        </a:spcAft>
        <a:buClr>
          <a:schemeClr val="accent1"/>
        </a:buClr>
        <a:buFont typeface="Wingdings 3" charset="2"/>
        <a:buChar char=""/>
        <a:defRPr sz="19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4146575" indent="-376961" algn="l" defTabSz="753923" rtl="0" eaLnBrk="1" latinLnBrk="0" hangingPunct="1">
        <a:spcBef>
          <a:spcPts val="1649"/>
        </a:spcBef>
        <a:spcAft>
          <a:spcPts val="0"/>
        </a:spcAft>
        <a:buClr>
          <a:schemeClr val="accent1"/>
        </a:buClr>
        <a:buFont typeface="Wingdings 3" charset="2"/>
        <a:buChar char=""/>
        <a:defRPr sz="19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900498" indent="-376961" algn="l" defTabSz="753923" rtl="0" eaLnBrk="1" latinLnBrk="0" hangingPunct="1">
        <a:spcBef>
          <a:spcPts val="1649"/>
        </a:spcBef>
        <a:spcAft>
          <a:spcPts val="0"/>
        </a:spcAft>
        <a:buClr>
          <a:schemeClr val="accent1"/>
        </a:buClr>
        <a:buFont typeface="Wingdings 3" charset="2"/>
        <a:buChar char=""/>
        <a:defRPr sz="19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654421" indent="-376961" algn="l" defTabSz="753923" rtl="0" eaLnBrk="1" latinLnBrk="0" hangingPunct="1">
        <a:spcBef>
          <a:spcPts val="1649"/>
        </a:spcBef>
        <a:spcAft>
          <a:spcPts val="0"/>
        </a:spcAft>
        <a:buClr>
          <a:schemeClr val="accent1"/>
        </a:buClr>
        <a:buFont typeface="Wingdings 3" charset="2"/>
        <a:buChar char=""/>
        <a:defRPr sz="19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408344" indent="-376961" algn="l" defTabSz="753923" rtl="0" eaLnBrk="1" latinLnBrk="0" hangingPunct="1">
        <a:spcBef>
          <a:spcPts val="1649"/>
        </a:spcBef>
        <a:spcAft>
          <a:spcPts val="0"/>
        </a:spcAft>
        <a:buClr>
          <a:schemeClr val="accent1"/>
        </a:buClr>
        <a:buFont typeface="Wingdings 3" charset="2"/>
        <a:buChar char=""/>
        <a:defRPr sz="19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overenica.filozofski@gmail.com" TargetMode="External"/><Relationship Id="rId2" Type="http://schemas.openxmlformats.org/officeDocument/2006/relationships/hyperlink" Target="https://www.f.bg.ac.rs/files/akta/IzPrav-oZSU.pdf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elena.vranjesevic@f.bg.ac.rs" TargetMode="External"/><Relationship Id="rId2" Type="http://schemas.openxmlformats.org/officeDocument/2006/relationships/hyperlink" Target="mailto:biljana.stankovic@f.bg.ac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neza@f.bg.ac.rs" TargetMode="External"/><Relationship Id="rId3" Type="http://schemas.openxmlformats.org/officeDocument/2006/relationships/hyperlink" Target="mailto:vi@f.bg.ac.rs" TargetMode="External"/><Relationship Id="rId7" Type="http://schemas.openxmlformats.org/officeDocument/2006/relationships/hyperlink" Target="mailto:sivaneza@f.bg.ac.rs" TargetMode="External"/><Relationship Id="rId2" Type="http://schemas.openxmlformats.org/officeDocument/2006/relationships/hyperlink" Target="mailto:zivanovi@f.bg.ac.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c@f.bg.ac.rs" TargetMode="External"/><Relationship Id="rId11" Type="http://schemas.openxmlformats.org/officeDocument/2006/relationships/image" Target="../media/image1.jpeg"/><Relationship Id="rId5" Type="http://schemas.openxmlformats.org/officeDocument/2006/relationships/hyperlink" Target="mailto:milica.resanovic@f.bg.ac.rs" TargetMode="External"/><Relationship Id="rId10" Type="http://schemas.openxmlformats.org/officeDocument/2006/relationships/hyperlink" Target="mailto:vic98@gmail.com" TargetMode="External"/><Relationship Id="rId4" Type="http://schemas.openxmlformats.org/officeDocument/2006/relationships/hyperlink" Target="mailto:ivana.jankovic@f.bg.ac.rs" TargetMode="External"/><Relationship Id="rId9" Type="http://schemas.openxmlformats.org/officeDocument/2006/relationships/hyperlink" Target="mailto:anja.mitrovic98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89250" y="3376689"/>
            <a:ext cx="16611600" cy="2533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9550"/>
              </a:lnSpc>
            </a:pPr>
            <a:r>
              <a:rPr sz="6600" b="1" dirty="0">
                <a:solidFill>
                  <a:srgbClr val="C00000"/>
                </a:solidFill>
                <a:latin typeface="Arial"/>
                <a:cs typeface="Arial"/>
              </a:rPr>
              <a:t>ПРАВИЛНИК О ЗАШТИТИ ОД СЕКСУАЛНОГ УЗНЕМИРАВАЊА И УЦЕЊИВАЊА</a:t>
            </a:r>
            <a:endParaRPr sz="6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flipH="1">
            <a:off x="3270250" y="5985631"/>
            <a:ext cx="2667000" cy="676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325"/>
              </a:lnSpc>
            </a:pPr>
            <a:endParaRPr sz="45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850" y="9234135"/>
            <a:ext cx="990600" cy="1047531"/>
          </a:xfrm>
          <a:prstGeom prst="rect">
            <a:avLst/>
          </a:prstGeom>
        </p:spPr>
      </p:pic>
      <p:pic>
        <p:nvPicPr>
          <p:cNvPr id="4" name="forest-lullaby-110624">
            <a:hlinkClick r:id="" action="ppaction://media"/>
            <a:extLst>
              <a:ext uri="{FF2B5EF4-FFF2-40B4-BE49-F238E27FC236}">
                <a16:creationId xmlns:a16="http://schemas.microsoft.com/office/drawing/2014/main" id="{18036FC6-690C-51AB-87AF-17ED8D4A7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50" y="53530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2791">
        <p159:morph option="byObject"/>
      </p:transition>
    </mc:Choice>
    <mc:Fallback>
      <p:transition spd="slow" advTm="27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0249" y="3219450"/>
            <a:ext cx="16535401" cy="571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">
              <a:lnSpc>
                <a:spcPct val="100000"/>
              </a:lnSpc>
            </a:pPr>
            <a:r>
              <a:rPr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 О ЗАШТИТИ ОД СЕКСУАЛНОГ УЗНЕМИРАВАЊА И УЦЕЊИВАЊА</a:t>
            </a:r>
            <a:endParaRPr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5400" dirty="0">
              <a:solidFill>
                <a:srgbClr val="C00000"/>
              </a:solidFill>
            </a:endParaRPr>
          </a:p>
          <a:p>
            <a:pPr marL="12700">
              <a:lnSpc>
                <a:spcPct val="100000"/>
              </a:lnSpc>
            </a:pPr>
            <a:r>
              <a:rPr sz="5400" b="1" spc="8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</a:t>
            </a:r>
            <a:r>
              <a:rPr sz="5400" b="1" spc="-7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</a:t>
            </a:r>
            <a:r>
              <a:rPr sz="5400" b="1" spc="3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.f.bg.ac.rs/fi</a:t>
            </a:r>
            <a:r>
              <a:rPr sz="5400" b="1" spc="6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les/akta/IzPrav-oZSU.pdf</a:t>
            </a:r>
            <a:endParaRPr lang="sr-Cyrl-RS" sz="5400" b="1" spc="65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endParaRPr lang="sr-Cyrl-RS" sz="5400" b="1" spc="65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sr-Cyrl-R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Повереница Лидија Б. Радуловић </a:t>
            </a:r>
            <a:br>
              <a:rPr lang="sr-Latn-RS" sz="4400" dirty="0">
                <a:latin typeface="Times New Roman" panose="02020603050405020304" pitchFamily="18" charset="0"/>
              </a:rPr>
            </a:b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poverenica.filozofski@gmail.com</a:t>
            </a:r>
            <a:endParaRPr sz="4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0" y="8978434"/>
            <a:ext cx="1066800" cy="95056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0800000" flipV="1">
            <a:off x="4269504" y="10313802"/>
            <a:ext cx="7154146" cy="525647"/>
          </a:xfrm>
        </p:spPr>
        <p:txBody>
          <a:bodyPr>
            <a:normAutofit/>
          </a:bodyPr>
          <a:lstStyle/>
          <a:p>
            <a:r>
              <a:rPr lang="sr-Cyrl-RS" sz="1600" dirty="0"/>
              <a:t>Лого је модификована верзија дизајна </a:t>
            </a:r>
            <a:r>
              <a:rPr lang="sr-Latn-RS" sz="1600" dirty="0"/>
              <a:t>OSCE </a:t>
            </a:r>
            <a:r>
              <a:rPr lang="sr-Cyrl-RS" sz="1600" dirty="0"/>
              <a:t>публикације</a:t>
            </a:r>
            <a:endParaRPr lang="sr-Latn-R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67" y="10244289"/>
            <a:ext cx="491283" cy="518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5456">
        <p159:morph option="byObject"/>
      </p:transition>
    </mc:Choice>
    <mc:Fallback>
      <p:transition spd="slow" advTm="545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7050" y="922859"/>
            <a:ext cx="14237801" cy="13821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Према Правилнику, сексуално узнемиравање је:</a:t>
            </a:r>
            <a:endParaRPr sz="4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7050" y="1735446"/>
            <a:ext cx="2194560" cy="676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325"/>
              </a:lnSpc>
            </a:pPr>
            <a:r>
              <a:rPr sz="4500" b="1" spc="-165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4400" b="1" spc="-30" dirty="0">
                <a:solidFill>
                  <a:srgbClr val="C00000"/>
                </a:solidFill>
                <a:latin typeface="Arial"/>
                <a:cs typeface="Arial"/>
              </a:rPr>
              <a:t>члан</a:t>
            </a:r>
            <a:r>
              <a:rPr sz="4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1" spc="-80" dirty="0">
                <a:solidFill>
                  <a:srgbClr val="C00000"/>
                </a:solidFill>
                <a:latin typeface="Arial"/>
                <a:cs typeface="Arial"/>
              </a:rPr>
              <a:t>4)</a:t>
            </a:r>
            <a:endParaRPr sz="4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9850" y="2686050"/>
            <a:ext cx="14282948" cy="679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3850" marR="12700" indent="-311785">
              <a:lnSpc>
                <a:spcPct val="118600"/>
              </a:lnSpc>
              <a:buSzPct val="122448"/>
              <a:buFont typeface="Arial"/>
              <a:buChar char="•"/>
              <a:tabLst>
                <a:tab pos="323850" algn="l"/>
              </a:tabLst>
            </a:pPr>
            <a:r>
              <a:rPr sz="2450" spc="25" dirty="0">
                <a:latin typeface="Arial"/>
                <a:cs typeface="Arial"/>
              </a:rPr>
              <a:t>Сексуално </a:t>
            </a:r>
            <a:r>
              <a:rPr sz="2450" spc="10" dirty="0">
                <a:latin typeface="Arial"/>
                <a:cs typeface="Arial"/>
              </a:rPr>
              <a:t>узнемиравање, у смислу </a:t>
            </a:r>
            <a:r>
              <a:rPr sz="2450" spc="60" dirty="0">
                <a:latin typeface="Arial"/>
                <a:cs typeface="Arial"/>
              </a:rPr>
              <a:t>овог </a:t>
            </a:r>
            <a:r>
              <a:rPr sz="2450" spc="25" dirty="0">
                <a:latin typeface="Arial"/>
                <a:cs typeface="Arial"/>
              </a:rPr>
              <a:t>правилника, </a:t>
            </a:r>
            <a:r>
              <a:rPr sz="2450" spc="25" dirty="0" err="1">
                <a:latin typeface="Arial"/>
                <a:cs typeface="Arial"/>
              </a:rPr>
              <a:t>јесте</a:t>
            </a:r>
            <a:r>
              <a:rPr sz="2450" spc="25" dirty="0">
                <a:latin typeface="Arial"/>
                <a:cs typeface="Arial"/>
              </a:rPr>
              <a:t> </a:t>
            </a:r>
            <a:r>
              <a:rPr sz="2450" spc="60" dirty="0" err="1">
                <a:latin typeface="Arial"/>
                <a:cs typeface="Arial"/>
              </a:rPr>
              <a:t>свако</a:t>
            </a:r>
            <a:r>
              <a:rPr sz="2450" spc="60" dirty="0">
                <a:latin typeface="Arial"/>
                <a:cs typeface="Arial"/>
              </a:rPr>
              <a:t> </a:t>
            </a:r>
            <a:r>
              <a:rPr sz="2450" b="1" spc="-30" dirty="0">
                <a:latin typeface="Arial"/>
                <a:cs typeface="Arial"/>
              </a:rPr>
              <a:t>вербално</a:t>
            </a:r>
            <a:r>
              <a:rPr sz="2450" spc="-30" dirty="0">
                <a:latin typeface="Arial"/>
                <a:cs typeface="Arial"/>
              </a:rPr>
              <a:t>, </a:t>
            </a:r>
            <a:r>
              <a:rPr sz="2450" b="1" spc="-15" dirty="0">
                <a:latin typeface="Arial"/>
                <a:cs typeface="Arial"/>
              </a:rPr>
              <a:t>невербално</a:t>
            </a:r>
            <a:r>
              <a:rPr sz="2450" b="1" spc="-10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или </a:t>
            </a:r>
            <a:r>
              <a:rPr sz="2450" b="1" spc="15" dirty="0">
                <a:latin typeface="Arial"/>
                <a:cs typeface="Arial"/>
              </a:rPr>
              <a:t>физичко </a:t>
            </a:r>
            <a:r>
              <a:rPr sz="2450" spc="15" dirty="0">
                <a:latin typeface="Arial"/>
                <a:cs typeface="Arial"/>
              </a:rPr>
              <a:t>понашање </a:t>
            </a:r>
            <a:r>
              <a:rPr sz="2450" spc="50" dirty="0">
                <a:latin typeface="Arial"/>
                <a:cs typeface="Arial"/>
              </a:rPr>
              <a:t>које </a:t>
            </a:r>
            <a:r>
              <a:rPr sz="2450" spc="-15" dirty="0">
                <a:latin typeface="Arial"/>
                <a:cs typeface="Arial"/>
              </a:rPr>
              <a:t>има </a:t>
            </a:r>
            <a:r>
              <a:rPr sz="2450" spc="35" dirty="0">
                <a:latin typeface="Arial"/>
                <a:cs typeface="Arial"/>
              </a:rPr>
              <a:t>за </a:t>
            </a:r>
            <a:r>
              <a:rPr sz="2450" spc="-35" dirty="0">
                <a:latin typeface="Arial"/>
                <a:cs typeface="Arial"/>
              </a:rPr>
              <a:t>циљ </a:t>
            </a:r>
            <a:r>
              <a:rPr sz="2450" spc="-15" dirty="0">
                <a:latin typeface="Arial"/>
                <a:cs typeface="Arial"/>
              </a:rPr>
              <a:t>или представља </a:t>
            </a:r>
            <a:r>
              <a:rPr sz="2450" b="1" spc="-30" dirty="0">
                <a:latin typeface="Arial"/>
                <a:cs typeface="Arial"/>
              </a:rPr>
              <a:t>повреду достојанства </a:t>
            </a:r>
            <a:r>
              <a:rPr sz="2450" spc="-30" dirty="0">
                <a:latin typeface="Arial"/>
                <a:cs typeface="Arial"/>
              </a:rPr>
              <a:t>лица </a:t>
            </a:r>
            <a:r>
              <a:rPr sz="2450" spc="50" dirty="0">
                <a:latin typeface="Arial"/>
                <a:cs typeface="Arial"/>
              </a:rPr>
              <a:t>које</a:t>
            </a:r>
            <a:r>
              <a:rPr sz="2450" spc="30" dirty="0">
                <a:latin typeface="Arial"/>
                <a:cs typeface="Arial"/>
              </a:rPr>
              <a:t> </a:t>
            </a:r>
            <a:r>
              <a:rPr sz="2450" b="1" spc="-15" dirty="0">
                <a:latin typeface="Arial"/>
                <a:cs typeface="Arial"/>
              </a:rPr>
              <a:t>ради</a:t>
            </a:r>
            <a:r>
              <a:rPr sz="2450" spc="-15" dirty="0">
                <a:latin typeface="Arial"/>
                <a:cs typeface="Arial"/>
              </a:rPr>
              <a:t>, </a:t>
            </a:r>
            <a:r>
              <a:rPr sz="2450" b="1" spc="-15" dirty="0">
                <a:latin typeface="Arial"/>
                <a:cs typeface="Arial"/>
              </a:rPr>
              <a:t>студира</a:t>
            </a:r>
            <a:r>
              <a:rPr sz="2450" spc="-15" dirty="0">
                <a:latin typeface="Arial"/>
                <a:cs typeface="Arial"/>
              </a:rPr>
              <a:t>, </a:t>
            </a:r>
            <a:r>
              <a:rPr sz="2450" spc="50" dirty="0">
                <a:latin typeface="Arial"/>
                <a:cs typeface="Arial"/>
              </a:rPr>
              <a:t>које </a:t>
            </a:r>
            <a:r>
              <a:rPr sz="2450" spc="-30" dirty="0">
                <a:latin typeface="Arial"/>
                <a:cs typeface="Arial"/>
              </a:rPr>
              <a:t>je </a:t>
            </a:r>
            <a:r>
              <a:rPr sz="2450" b="1" spc="-100" dirty="0">
                <a:latin typeface="Arial"/>
                <a:cs typeface="Arial"/>
              </a:rPr>
              <a:t>у </a:t>
            </a:r>
            <a:r>
              <a:rPr sz="2450" b="1" spc="-15" dirty="0">
                <a:latin typeface="Arial"/>
                <a:cs typeface="Arial"/>
              </a:rPr>
              <a:t>поступку </a:t>
            </a:r>
            <a:r>
              <a:rPr sz="2450" b="1" spc="-30" dirty="0">
                <a:latin typeface="Arial"/>
                <a:cs typeface="Arial"/>
              </a:rPr>
              <a:t>уписа </a:t>
            </a:r>
            <a:r>
              <a:rPr sz="2450" spc="-15" dirty="0">
                <a:latin typeface="Arial"/>
                <a:cs typeface="Arial"/>
              </a:rPr>
              <a:t>на </a:t>
            </a:r>
            <a:r>
              <a:rPr sz="2450" spc="45" dirty="0">
                <a:latin typeface="Arial"/>
                <a:cs typeface="Arial"/>
              </a:rPr>
              <a:t>студијски </a:t>
            </a:r>
            <a:r>
              <a:rPr sz="2450" spc="40" dirty="0">
                <a:latin typeface="Arial"/>
                <a:cs typeface="Arial"/>
              </a:rPr>
              <a:t>програм </a:t>
            </a:r>
            <a:r>
              <a:rPr sz="2450" spc="25" dirty="0">
                <a:latin typeface="Arial"/>
                <a:cs typeface="Arial"/>
              </a:rPr>
              <a:t>Факултета </a:t>
            </a:r>
            <a:r>
              <a:rPr sz="2450" spc="-15" dirty="0">
                <a:latin typeface="Arial"/>
                <a:cs typeface="Arial"/>
              </a:rPr>
              <a:t>или </a:t>
            </a:r>
            <a:r>
              <a:rPr sz="2450" spc="-30" dirty="0">
                <a:latin typeface="Arial"/>
                <a:cs typeface="Arial"/>
              </a:rPr>
              <a:t>je </a:t>
            </a:r>
            <a:r>
              <a:rPr sz="2450" spc="35" dirty="0">
                <a:latin typeface="Arial"/>
                <a:cs typeface="Arial"/>
              </a:rPr>
              <a:t>полазник</a:t>
            </a:r>
            <a:r>
              <a:rPr sz="2450" spc="20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програма </a:t>
            </a:r>
            <a:r>
              <a:rPr sz="2450" spc="50" dirty="0">
                <a:latin typeface="Arial"/>
                <a:cs typeface="Arial"/>
              </a:rPr>
              <a:t>које </a:t>
            </a:r>
            <a:r>
              <a:rPr sz="2450" spc="35" dirty="0">
                <a:latin typeface="Arial"/>
                <a:cs typeface="Arial"/>
              </a:rPr>
              <a:t>организује Факултет, </a:t>
            </a:r>
            <a:r>
              <a:rPr sz="2450" spc="25" dirty="0">
                <a:latin typeface="Arial"/>
                <a:cs typeface="Arial"/>
              </a:rPr>
              <a:t>засновано </a:t>
            </a:r>
            <a:r>
              <a:rPr sz="2450" spc="-15" dirty="0">
                <a:latin typeface="Arial"/>
                <a:cs typeface="Arial"/>
              </a:rPr>
              <a:t>на полу </a:t>
            </a:r>
            <a:r>
              <a:rPr sz="2450" spc="10" dirty="0">
                <a:latin typeface="Arial"/>
                <a:cs typeface="Arial"/>
              </a:rPr>
              <a:t>и</a:t>
            </a:r>
            <a:r>
              <a:rPr sz="2450" spc="125" dirty="0">
                <a:latin typeface="Arial"/>
                <a:cs typeface="Arial"/>
              </a:rPr>
              <a:t>/</a:t>
            </a:r>
            <a:r>
              <a:rPr sz="2450" spc="-15" dirty="0">
                <a:latin typeface="Arial"/>
                <a:cs typeface="Arial"/>
              </a:rPr>
              <a:t>или </a:t>
            </a:r>
            <a:r>
              <a:rPr sz="2450" spc="25" dirty="0">
                <a:latin typeface="Arial"/>
                <a:cs typeface="Arial"/>
              </a:rPr>
              <a:t>роду </a:t>
            </a:r>
            <a:r>
              <a:rPr sz="2450" spc="-15" dirty="0">
                <a:latin typeface="Arial"/>
                <a:cs typeface="Arial"/>
              </a:rPr>
              <a:t>или на </a:t>
            </a:r>
            <a:r>
              <a:rPr sz="2450" spc="20" dirty="0">
                <a:latin typeface="Arial"/>
                <a:cs typeface="Arial"/>
              </a:rPr>
              <a:t>сексуалној</a:t>
            </a:r>
            <a:r>
              <a:rPr sz="2450" spc="10" dirty="0">
                <a:latin typeface="Arial"/>
                <a:cs typeface="Arial"/>
              </a:rPr>
              <a:t> оријентацији, </a:t>
            </a:r>
            <a:r>
              <a:rPr sz="2450" spc="-55" dirty="0">
                <a:latin typeface="Arial"/>
                <a:cs typeface="Arial"/>
              </a:rPr>
              <a:t>a </a:t>
            </a:r>
            <a:r>
              <a:rPr sz="2450" spc="50" dirty="0">
                <a:latin typeface="Arial"/>
                <a:cs typeface="Arial"/>
              </a:rPr>
              <a:t>које </a:t>
            </a:r>
            <a:r>
              <a:rPr sz="2450" spc="25" dirty="0">
                <a:latin typeface="Arial"/>
                <a:cs typeface="Arial"/>
              </a:rPr>
              <a:t>изазива </a:t>
            </a:r>
            <a:r>
              <a:rPr sz="2450" b="1" spc="10" dirty="0">
                <a:latin typeface="Arial"/>
                <a:cs typeface="Arial"/>
              </a:rPr>
              <a:t>страх </a:t>
            </a:r>
            <a:r>
              <a:rPr sz="2450" spc="-15" dirty="0">
                <a:latin typeface="Arial"/>
                <a:cs typeface="Arial"/>
              </a:rPr>
              <a:t>или </a:t>
            </a:r>
            <a:r>
              <a:rPr sz="2450" b="1" spc="10" dirty="0">
                <a:latin typeface="Arial"/>
                <a:cs typeface="Arial"/>
              </a:rPr>
              <a:t>ствара непријатељско</a:t>
            </a:r>
            <a:r>
              <a:rPr sz="2450" spc="10" dirty="0">
                <a:latin typeface="Arial"/>
                <a:cs typeface="Arial"/>
              </a:rPr>
              <a:t>, </a:t>
            </a:r>
            <a:r>
              <a:rPr sz="2450" b="1" spc="10" dirty="0">
                <a:latin typeface="Arial"/>
                <a:cs typeface="Arial"/>
              </a:rPr>
              <a:t>понижавајуће 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b="1" spc="-65" dirty="0">
                <a:latin typeface="Arial"/>
                <a:cs typeface="Arial"/>
              </a:rPr>
              <a:t>увредљиво </a:t>
            </a:r>
            <a:r>
              <a:rPr sz="2450" spc="85" dirty="0">
                <a:latin typeface="Arial"/>
                <a:cs typeface="Arial"/>
              </a:rPr>
              <a:t>окружење.</a:t>
            </a:r>
            <a:endParaRPr sz="2450" dirty="0">
              <a:latin typeface="Arial"/>
              <a:cs typeface="Arial"/>
            </a:endParaRPr>
          </a:p>
          <a:p>
            <a:pPr marL="323850" marR="81280">
              <a:lnSpc>
                <a:spcPct val="119500"/>
              </a:lnSpc>
              <a:spcBef>
                <a:spcPts val="35"/>
              </a:spcBef>
            </a:pPr>
            <a:r>
              <a:rPr sz="2450" b="1" spc="-15" dirty="0">
                <a:latin typeface="Arial"/>
                <a:cs typeface="Arial"/>
              </a:rPr>
              <a:t>Облици </a:t>
            </a:r>
            <a:r>
              <a:rPr sz="2450" b="1" spc="35" dirty="0">
                <a:latin typeface="Arial"/>
                <a:cs typeface="Arial"/>
              </a:rPr>
              <a:t>сексуалног </a:t>
            </a:r>
            <a:r>
              <a:rPr sz="2450" b="1" spc="10" dirty="0">
                <a:latin typeface="Arial"/>
                <a:cs typeface="Arial"/>
              </a:rPr>
              <a:t>узнемиравања </a:t>
            </a:r>
            <a:r>
              <a:rPr sz="2450" b="1" spc="35" dirty="0">
                <a:latin typeface="Arial"/>
                <a:cs typeface="Arial"/>
              </a:rPr>
              <a:t>могу </a:t>
            </a:r>
            <a:r>
              <a:rPr sz="2450" b="1" spc="10" dirty="0">
                <a:latin typeface="Arial"/>
                <a:cs typeface="Arial"/>
              </a:rPr>
              <a:t>бити</a:t>
            </a:r>
            <a:r>
              <a:rPr sz="2450" spc="10" dirty="0">
                <a:latin typeface="Arial"/>
                <a:cs typeface="Arial"/>
              </a:rPr>
              <a:t>: </a:t>
            </a:r>
            <a:endParaRPr lang="en-US" sz="2450" spc="10" dirty="0">
              <a:latin typeface="Arial"/>
              <a:cs typeface="Arial"/>
            </a:endParaRPr>
          </a:p>
          <a:p>
            <a:pPr marL="666750" marR="81280" indent="-342900">
              <a:lnSpc>
                <a:spcPct val="1195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450" b="1" spc="15" dirty="0" err="1">
                <a:latin typeface="Arial"/>
                <a:cs typeface="Arial"/>
              </a:rPr>
              <a:t>нежељене</a:t>
            </a:r>
            <a:r>
              <a:rPr sz="2450" b="1" spc="15" dirty="0">
                <a:latin typeface="Arial"/>
                <a:cs typeface="Arial"/>
              </a:rPr>
              <a:t> </a:t>
            </a:r>
            <a:r>
              <a:rPr sz="2450" b="1" spc="10" dirty="0">
                <a:latin typeface="Arial"/>
                <a:cs typeface="Arial"/>
              </a:rPr>
              <a:t>сексуалне </a:t>
            </a:r>
            <a:r>
              <a:rPr sz="2450" b="1" spc="-15" dirty="0">
                <a:latin typeface="Arial"/>
                <a:cs typeface="Arial"/>
              </a:rPr>
              <a:t>примедбе </a:t>
            </a:r>
            <a:r>
              <a:rPr sz="2450" spc="10" dirty="0">
                <a:latin typeface="Arial"/>
                <a:cs typeface="Arial"/>
              </a:rPr>
              <a:t>и</a:t>
            </a:r>
            <a:r>
              <a:rPr sz="2450" spc="5" dirty="0">
                <a:latin typeface="Arial"/>
                <a:cs typeface="Arial"/>
              </a:rPr>
              <a:t> </a:t>
            </a:r>
            <a:r>
              <a:rPr sz="2450" b="1" spc="-15" dirty="0" err="1">
                <a:latin typeface="Arial"/>
                <a:cs typeface="Arial"/>
              </a:rPr>
              <a:t>предлози</a:t>
            </a:r>
            <a:r>
              <a:rPr sz="2450" spc="-15" dirty="0">
                <a:latin typeface="Arial"/>
                <a:cs typeface="Arial"/>
              </a:rPr>
              <a:t>,</a:t>
            </a:r>
            <a:endParaRPr lang="en-US" sz="2450" spc="-15" dirty="0">
              <a:latin typeface="Arial"/>
              <a:cs typeface="Arial"/>
            </a:endParaRPr>
          </a:p>
          <a:p>
            <a:pPr marL="666750" marR="81280" indent="-342900">
              <a:lnSpc>
                <a:spcPct val="1195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450" spc="-15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разни </a:t>
            </a:r>
            <a:r>
              <a:rPr sz="2450" spc="15" dirty="0">
                <a:latin typeface="Arial"/>
                <a:cs typeface="Arial"/>
              </a:rPr>
              <a:t>нежељени </a:t>
            </a:r>
            <a:r>
              <a:rPr sz="2450" b="1" spc="-15" dirty="0">
                <a:latin typeface="Arial"/>
                <a:cs typeface="Arial"/>
              </a:rPr>
              <a:t>позиви </a:t>
            </a:r>
            <a:r>
              <a:rPr sz="2450" spc="-190" dirty="0">
                <a:latin typeface="Arial"/>
                <a:cs typeface="Arial"/>
              </a:rPr>
              <a:t>(</a:t>
            </a:r>
            <a:r>
              <a:rPr sz="2450" spc="10" dirty="0">
                <a:latin typeface="Arial"/>
                <a:cs typeface="Arial"/>
              </a:rPr>
              <a:t>укључујући </a:t>
            </a:r>
            <a:r>
              <a:rPr sz="2450" spc="50" dirty="0">
                <a:latin typeface="Arial"/>
                <a:cs typeface="Arial"/>
              </a:rPr>
              <a:t>електронску </a:t>
            </a:r>
            <a:r>
              <a:rPr sz="2450" spc="35" dirty="0">
                <a:latin typeface="Arial"/>
                <a:cs typeface="Arial"/>
              </a:rPr>
              <a:t>комуникацију </a:t>
            </a:r>
            <a:r>
              <a:rPr sz="2450" spc="-140" dirty="0">
                <a:latin typeface="Arial"/>
                <a:cs typeface="Arial"/>
              </a:rPr>
              <a:t>– </a:t>
            </a:r>
            <a:r>
              <a:rPr sz="2450" spc="50" dirty="0">
                <a:latin typeface="Arial"/>
                <a:cs typeface="Arial"/>
              </a:rPr>
              <a:t>поруке </a:t>
            </a:r>
            <a:r>
              <a:rPr sz="2450" spc="10" dirty="0">
                <a:latin typeface="Arial"/>
                <a:cs typeface="Arial"/>
              </a:rPr>
              <a:t>и</a:t>
            </a:r>
            <a:r>
              <a:rPr sz="2450" spc="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објаве послате путем </a:t>
            </a:r>
            <a:r>
              <a:rPr sz="2450" spc="-30" dirty="0">
                <a:latin typeface="Arial"/>
                <a:cs typeface="Arial"/>
              </a:rPr>
              <a:t>телефона, </a:t>
            </a:r>
            <a:r>
              <a:rPr sz="2450" spc="35" dirty="0">
                <a:latin typeface="Arial"/>
                <a:cs typeface="Arial"/>
              </a:rPr>
              <a:t>електронске </a:t>
            </a:r>
            <a:r>
              <a:rPr sz="2450" spc="-15" dirty="0">
                <a:latin typeface="Arial"/>
                <a:cs typeface="Arial"/>
              </a:rPr>
              <a:t>поште, платформи друштвених </a:t>
            </a:r>
            <a:r>
              <a:rPr sz="2450" spc="40" dirty="0">
                <a:latin typeface="Arial"/>
                <a:cs typeface="Arial"/>
              </a:rPr>
              <a:t>мрежа </a:t>
            </a:r>
            <a:r>
              <a:rPr sz="2450" spc="10" dirty="0">
                <a:latin typeface="Arial"/>
                <a:cs typeface="Arial"/>
              </a:rPr>
              <a:t>и слично</a:t>
            </a:r>
            <a:r>
              <a:rPr sz="2450" spc="-90" dirty="0">
                <a:latin typeface="Arial"/>
                <a:cs typeface="Arial"/>
              </a:rPr>
              <a:t>), </a:t>
            </a:r>
            <a:endParaRPr lang="en-US" sz="2450" spc="-90" dirty="0">
              <a:latin typeface="Arial"/>
              <a:cs typeface="Arial"/>
            </a:endParaRPr>
          </a:p>
          <a:p>
            <a:pPr marL="666750" marR="81280" indent="-342900">
              <a:lnSpc>
                <a:spcPct val="1195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450" b="1" spc="15" dirty="0" err="1">
                <a:latin typeface="Arial"/>
                <a:cs typeface="Arial"/>
              </a:rPr>
              <a:t>нежељени</a:t>
            </a:r>
            <a:r>
              <a:rPr sz="2450" b="1" spc="15" dirty="0">
                <a:latin typeface="Arial"/>
                <a:cs typeface="Arial"/>
              </a:rPr>
              <a:t> </a:t>
            </a:r>
            <a:r>
              <a:rPr sz="2450" b="1" spc="40" dirty="0">
                <a:latin typeface="Arial"/>
                <a:cs typeface="Arial"/>
              </a:rPr>
              <a:t>физички </a:t>
            </a:r>
            <a:r>
              <a:rPr sz="2450" b="1" spc="25" dirty="0">
                <a:latin typeface="Arial"/>
                <a:cs typeface="Arial"/>
              </a:rPr>
              <a:t>додири</a:t>
            </a:r>
            <a:r>
              <a:rPr sz="2450" spc="25" dirty="0">
                <a:latin typeface="Arial"/>
                <a:cs typeface="Arial"/>
              </a:rPr>
              <a:t>, </a:t>
            </a:r>
            <a:endParaRPr lang="en-US" sz="2450" spc="25" dirty="0">
              <a:latin typeface="Arial"/>
              <a:cs typeface="Arial"/>
            </a:endParaRPr>
          </a:p>
          <a:p>
            <a:pPr marL="666750" marR="81280" indent="-342900">
              <a:lnSpc>
                <a:spcPct val="1195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450" b="1" spc="10" dirty="0" err="1">
                <a:latin typeface="Arial"/>
                <a:cs typeface="Arial"/>
              </a:rPr>
              <a:t>непримерени</a:t>
            </a:r>
            <a:r>
              <a:rPr sz="2450" b="1" spc="10" dirty="0">
                <a:latin typeface="Arial"/>
                <a:cs typeface="Arial"/>
              </a:rPr>
              <a:t> </a:t>
            </a:r>
            <a:r>
              <a:rPr sz="2450" b="1" spc="35" dirty="0" err="1">
                <a:latin typeface="Arial"/>
                <a:cs typeface="Arial"/>
              </a:rPr>
              <a:t>гестови</a:t>
            </a:r>
            <a:r>
              <a:rPr sz="2450" spc="35" dirty="0">
                <a:latin typeface="Arial"/>
                <a:cs typeface="Arial"/>
              </a:rPr>
              <a:t>,</a:t>
            </a:r>
            <a:endParaRPr lang="en-US" sz="2450" spc="35" dirty="0">
              <a:latin typeface="Arial"/>
              <a:cs typeface="Arial"/>
            </a:endParaRPr>
          </a:p>
          <a:p>
            <a:pPr marL="666750" marR="81280" indent="-342900">
              <a:lnSpc>
                <a:spcPct val="1195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450" spc="35" dirty="0">
                <a:latin typeface="Arial"/>
                <a:cs typeface="Arial"/>
              </a:rPr>
              <a:t> </a:t>
            </a:r>
            <a:r>
              <a:rPr sz="2450" b="1" spc="35" dirty="0">
                <a:latin typeface="Arial"/>
                <a:cs typeface="Arial"/>
              </a:rPr>
              <a:t>емоционално </a:t>
            </a:r>
            <a:r>
              <a:rPr sz="2450" b="1" spc="40" dirty="0">
                <a:latin typeface="Arial"/>
                <a:cs typeface="Arial"/>
              </a:rPr>
              <a:t>прогањање</a:t>
            </a:r>
            <a:r>
              <a:rPr sz="2450" spc="40" dirty="0">
                <a:latin typeface="Arial"/>
                <a:cs typeface="Arial"/>
              </a:rPr>
              <a:t>, </a:t>
            </a:r>
            <a:endParaRPr lang="en-US" sz="2450" spc="40" dirty="0">
              <a:latin typeface="Arial"/>
              <a:cs typeface="Arial"/>
            </a:endParaRPr>
          </a:p>
          <a:p>
            <a:pPr marL="666750" marR="81280" indent="-342900">
              <a:lnSpc>
                <a:spcPct val="1195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450" spc="15" dirty="0" err="1">
                <a:latin typeface="Arial"/>
                <a:cs typeface="Arial"/>
              </a:rPr>
              <a:t>нежељено</a:t>
            </a:r>
            <a:r>
              <a:rPr sz="2450" spc="1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упућивање </a:t>
            </a:r>
            <a:r>
              <a:rPr sz="2450" b="1" spc="-30" dirty="0">
                <a:latin typeface="Arial"/>
                <a:cs typeface="Arial"/>
              </a:rPr>
              <a:t>вербалних </a:t>
            </a:r>
            <a:r>
              <a:rPr sz="2450" spc="10" dirty="0">
                <a:latin typeface="Arial"/>
                <a:cs typeface="Arial"/>
              </a:rPr>
              <a:t>и </a:t>
            </a:r>
            <a:r>
              <a:rPr sz="2450" b="1" spc="10" dirty="0">
                <a:latin typeface="Arial"/>
                <a:cs typeface="Arial"/>
              </a:rPr>
              <a:t>физичких </a:t>
            </a:r>
            <a:r>
              <a:rPr sz="2450" spc="10" dirty="0">
                <a:latin typeface="Arial"/>
                <a:cs typeface="Arial"/>
              </a:rPr>
              <a:t>предлога </a:t>
            </a:r>
            <a:r>
              <a:rPr sz="2450" b="1" spc="10" dirty="0">
                <a:latin typeface="Arial"/>
                <a:cs typeface="Arial"/>
              </a:rPr>
              <a:t>сексуалне конотације </a:t>
            </a:r>
            <a:r>
              <a:rPr sz="2450" spc="45" dirty="0" err="1">
                <a:latin typeface="Arial"/>
                <a:cs typeface="Arial"/>
              </a:rPr>
              <a:t>другој</a:t>
            </a:r>
            <a:r>
              <a:rPr sz="2450" spc="25" dirty="0">
                <a:latin typeface="Arial"/>
                <a:cs typeface="Arial"/>
              </a:rPr>
              <a:t> </a:t>
            </a:r>
            <a:r>
              <a:rPr sz="2450" spc="40" dirty="0" err="1">
                <a:latin typeface="Arial"/>
                <a:cs typeface="Arial"/>
              </a:rPr>
              <a:t>особи</a:t>
            </a:r>
            <a:r>
              <a:rPr sz="2450" spc="40" dirty="0">
                <a:latin typeface="Arial"/>
                <a:cs typeface="Arial"/>
              </a:rPr>
              <a:t>,</a:t>
            </a:r>
            <a:endParaRPr lang="en-US" sz="2450" spc="40" dirty="0">
              <a:latin typeface="Arial"/>
              <a:cs typeface="Arial"/>
            </a:endParaRPr>
          </a:p>
          <a:p>
            <a:pPr marL="666750" marR="81280" indent="-342900">
              <a:lnSpc>
                <a:spcPct val="1195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450" b="1" spc="15" dirty="0" err="1">
                <a:latin typeface="Arial"/>
                <a:cs typeface="Arial"/>
              </a:rPr>
              <a:t>физичко</a:t>
            </a:r>
            <a:r>
              <a:rPr sz="2450" b="1" spc="15" dirty="0">
                <a:latin typeface="Arial"/>
                <a:cs typeface="Arial"/>
              </a:rPr>
              <a:t> </a:t>
            </a:r>
            <a:r>
              <a:rPr sz="2450" b="1" spc="-15" dirty="0">
                <a:latin typeface="Arial"/>
                <a:cs typeface="Arial"/>
              </a:rPr>
              <a:t>напаствовање</a:t>
            </a:r>
            <a:r>
              <a:rPr sz="2450" spc="-15" dirty="0">
                <a:latin typeface="Arial"/>
                <a:cs typeface="Arial"/>
              </a:rPr>
              <a:t>, </a:t>
            </a:r>
            <a:endParaRPr lang="en-US" sz="2450" spc="-15" dirty="0">
              <a:latin typeface="Arial"/>
              <a:cs typeface="Arial"/>
            </a:endParaRPr>
          </a:p>
          <a:p>
            <a:pPr marL="666750" marR="81280" indent="-342900">
              <a:lnSpc>
                <a:spcPct val="1195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450" spc="15" dirty="0" err="1">
                <a:latin typeface="Arial"/>
                <a:cs typeface="Arial"/>
              </a:rPr>
              <a:t>нежељено</a:t>
            </a:r>
            <a:r>
              <a:rPr sz="2450" spc="1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изношење </a:t>
            </a:r>
            <a:r>
              <a:rPr sz="2450" b="1" spc="-20" dirty="0">
                <a:latin typeface="Arial"/>
                <a:cs typeface="Arial"/>
              </a:rPr>
              <a:t>шала </a:t>
            </a:r>
            <a:r>
              <a:rPr sz="2450" spc="10" dirty="0">
                <a:latin typeface="Arial"/>
                <a:cs typeface="Arial"/>
              </a:rPr>
              <a:t>и </a:t>
            </a:r>
            <a:r>
              <a:rPr sz="2450" b="1" spc="25" dirty="0">
                <a:latin typeface="Arial"/>
                <a:cs typeface="Arial"/>
              </a:rPr>
              <a:t>опаски </a:t>
            </a:r>
            <a:r>
              <a:rPr sz="2450" spc="50" dirty="0">
                <a:latin typeface="Arial"/>
                <a:cs typeface="Arial"/>
              </a:rPr>
              <a:t>које </a:t>
            </a:r>
            <a:r>
              <a:rPr sz="2450" spc="35" dirty="0">
                <a:latin typeface="Arial"/>
                <a:cs typeface="Arial"/>
              </a:rPr>
              <a:t>су </a:t>
            </a:r>
            <a:r>
              <a:rPr sz="2450" b="1" spc="-45" dirty="0">
                <a:latin typeface="Arial"/>
                <a:cs typeface="Arial"/>
              </a:rPr>
              <a:t>полно</a:t>
            </a:r>
            <a:r>
              <a:rPr sz="2450" b="1" spc="-25" dirty="0">
                <a:latin typeface="Arial"/>
                <a:cs typeface="Arial"/>
              </a:rPr>
              <a:t> обојене</a:t>
            </a:r>
            <a:r>
              <a:rPr sz="2450" spc="-25" dirty="0">
                <a:latin typeface="Arial"/>
                <a:cs typeface="Arial"/>
              </a:rPr>
              <a:t>, </a:t>
            </a:r>
            <a:r>
              <a:rPr sz="2450" spc="10" dirty="0">
                <a:latin typeface="Arial"/>
                <a:cs typeface="Arial"/>
              </a:rPr>
              <a:t>укључујући алузије </a:t>
            </a:r>
            <a:r>
              <a:rPr sz="2450" spc="-15" dirty="0">
                <a:latin typeface="Arial"/>
                <a:cs typeface="Arial"/>
              </a:rPr>
              <a:t>на пол </a:t>
            </a:r>
            <a:r>
              <a:rPr sz="2450" spc="10" dirty="0">
                <a:latin typeface="Arial"/>
                <a:cs typeface="Arial"/>
              </a:rPr>
              <a:t>и</a:t>
            </a:r>
            <a:r>
              <a:rPr sz="2450" spc="125" dirty="0">
                <a:latin typeface="Arial"/>
                <a:cs typeface="Arial"/>
              </a:rPr>
              <a:t>/</a:t>
            </a:r>
            <a:r>
              <a:rPr sz="2450" spc="-15" dirty="0">
                <a:latin typeface="Arial"/>
                <a:cs typeface="Arial"/>
              </a:rPr>
              <a:t>или </a:t>
            </a:r>
            <a:r>
              <a:rPr sz="2450" spc="40" dirty="0">
                <a:latin typeface="Arial"/>
                <a:cs typeface="Arial"/>
              </a:rPr>
              <a:t>род </a:t>
            </a:r>
            <a:r>
              <a:rPr sz="2450" spc="10" dirty="0">
                <a:latin typeface="Arial"/>
                <a:cs typeface="Arial"/>
              </a:rPr>
              <a:t>и </a:t>
            </a:r>
            <a:r>
              <a:rPr sz="2450" spc="25" dirty="0">
                <a:latin typeface="Arial"/>
                <a:cs typeface="Arial"/>
              </a:rPr>
              <a:t>сексуалну оријентацију, </a:t>
            </a:r>
            <a:endParaRPr lang="en-US" sz="2450" spc="25" dirty="0">
              <a:latin typeface="Arial"/>
              <a:cs typeface="Arial"/>
            </a:endParaRPr>
          </a:p>
          <a:p>
            <a:pPr marL="666750" marR="81280" indent="-342900">
              <a:lnSpc>
                <a:spcPct val="1195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450" b="1" spc="25" dirty="0" err="1">
                <a:latin typeface="Arial"/>
                <a:cs typeface="Arial"/>
              </a:rPr>
              <a:t>претње</a:t>
            </a:r>
            <a:r>
              <a:rPr sz="2450" spc="25" dirty="0">
                <a:latin typeface="Arial"/>
                <a:cs typeface="Arial"/>
              </a:rPr>
              <a:t>, </a:t>
            </a:r>
            <a:r>
              <a:rPr sz="2450" b="1" spc="25" dirty="0">
                <a:latin typeface="Arial"/>
                <a:cs typeface="Arial"/>
              </a:rPr>
              <a:t>ругање </a:t>
            </a:r>
            <a:r>
              <a:rPr sz="2450" spc="10" dirty="0">
                <a:latin typeface="Arial"/>
                <a:cs typeface="Arial"/>
              </a:rPr>
              <a:t>и</a:t>
            </a:r>
            <a:r>
              <a:rPr sz="2450" spc="5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исмејавање </a:t>
            </a:r>
            <a:r>
              <a:rPr sz="2450" spc="65" dirty="0">
                <a:latin typeface="Arial"/>
                <a:cs typeface="Arial"/>
              </a:rPr>
              <a:t>који </a:t>
            </a:r>
            <a:r>
              <a:rPr sz="2450" spc="35" dirty="0">
                <a:latin typeface="Arial"/>
                <a:cs typeface="Arial"/>
              </a:rPr>
              <a:t>су </a:t>
            </a:r>
            <a:r>
              <a:rPr sz="2450" spc="10" dirty="0">
                <a:latin typeface="Arial"/>
                <a:cs typeface="Arial"/>
              </a:rPr>
              <a:t>полно и</a:t>
            </a:r>
            <a:r>
              <a:rPr sz="2450" spc="125" dirty="0">
                <a:latin typeface="Arial"/>
                <a:cs typeface="Arial"/>
              </a:rPr>
              <a:t>/</a:t>
            </a:r>
            <a:r>
              <a:rPr sz="2450" spc="-15" dirty="0">
                <a:latin typeface="Arial"/>
                <a:cs typeface="Arial"/>
              </a:rPr>
              <a:t>или </a:t>
            </a:r>
            <a:r>
              <a:rPr sz="2450" spc="40" dirty="0">
                <a:latin typeface="Arial"/>
                <a:cs typeface="Arial"/>
              </a:rPr>
              <a:t>родно </a:t>
            </a:r>
            <a:r>
              <a:rPr sz="2450" spc="10" dirty="0">
                <a:latin typeface="Arial"/>
                <a:cs typeface="Arial"/>
              </a:rPr>
              <a:t>обојени </a:t>
            </a:r>
            <a:r>
              <a:rPr sz="2450" spc="-15" dirty="0">
                <a:latin typeface="Arial"/>
                <a:cs typeface="Arial"/>
              </a:rPr>
              <a:t>или </a:t>
            </a:r>
            <a:r>
              <a:rPr sz="2450" spc="35" dirty="0">
                <a:latin typeface="Arial"/>
                <a:cs typeface="Arial"/>
              </a:rPr>
              <a:t>су </a:t>
            </a:r>
            <a:r>
              <a:rPr sz="2450" spc="25" dirty="0">
                <a:latin typeface="Arial"/>
                <a:cs typeface="Arial"/>
              </a:rPr>
              <a:t>сексуалне </a:t>
            </a:r>
            <a:r>
              <a:rPr sz="2450" spc="20" dirty="0">
                <a:latin typeface="Arial"/>
                <a:cs typeface="Arial"/>
              </a:rPr>
              <a:t>конотације, </a:t>
            </a:r>
            <a:r>
              <a:rPr sz="2450" spc="60" dirty="0">
                <a:latin typeface="Arial"/>
                <a:cs typeface="Arial"/>
              </a:rPr>
              <a:t>као </a:t>
            </a:r>
            <a:r>
              <a:rPr sz="2450" spc="10" dirty="0">
                <a:latin typeface="Arial"/>
                <a:cs typeface="Arial"/>
              </a:rPr>
              <a:t>и </a:t>
            </a:r>
            <a:r>
              <a:rPr sz="2450" spc="50" dirty="0">
                <a:latin typeface="Arial"/>
                <a:cs typeface="Arial"/>
              </a:rPr>
              <a:t>други</a:t>
            </a:r>
            <a:r>
              <a:rPr sz="2450" spc="2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поступци </a:t>
            </a:r>
            <a:r>
              <a:rPr sz="2450" spc="65" dirty="0">
                <a:latin typeface="Arial"/>
                <a:cs typeface="Arial"/>
              </a:rPr>
              <a:t>који представљају </a:t>
            </a:r>
            <a:r>
              <a:rPr sz="2450" spc="10" dirty="0">
                <a:latin typeface="Arial"/>
                <a:cs typeface="Arial"/>
              </a:rPr>
              <a:t>повреду достојанства </a:t>
            </a:r>
            <a:r>
              <a:rPr sz="2450" spc="-30" dirty="0">
                <a:latin typeface="Arial"/>
                <a:cs typeface="Arial"/>
              </a:rPr>
              <a:t>лица </a:t>
            </a:r>
            <a:r>
              <a:rPr sz="2450" spc="60" dirty="0">
                <a:latin typeface="Arial"/>
                <a:cs typeface="Arial"/>
              </a:rPr>
              <a:t>из </a:t>
            </a:r>
            <a:r>
              <a:rPr sz="2450" spc="-30" dirty="0">
                <a:latin typeface="Arial"/>
                <a:cs typeface="Arial"/>
              </a:rPr>
              <a:t>члана 2. </a:t>
            </a:r>
            <a:r>
              <a:rPr sz="2450" spc="60" dirty="0">
                <a:latin typeface="Arial"/>
                <a:cs typeface="Arial"/>
              </a:rPr>
              <a:t>овог </a:t>
            </a:r>
            <a:r>
              <a:rPr sz="2450" spc="25" dirty="0">
                <a:latin typeface="Arial"/>
                <a:cs typeface="Arial"/>
              </a:rPr>
              <a:t>правилника.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62798" y="9031806"/>
            <a:ext cx="1721887" cy="1721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8604">
        <p159:morph option="byObject"/>
      </p:transition>
    </mc:Choice>
    <mc:Fallback>
      <p:transition spd="slow" advTm="860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Према Правилнику, сексуално уцењивање је</a:t>
            </a:r>
            <a:r>
              <a:rPr sz="4400" b="1" dirty="0">
                <a:solidFill>
                  <a:srgbClr val="970E53"/>
                </a:solidFill>
                <a:latin typeface="Arial"/>
                <a:cs typeface="Arial"/>
              </a:rPr>
              <a:t>: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5626" y="2059102"/>
            <a:ext cx="2194560" cy="676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325"/>
              </a:lnSpc>
            </a:pPr>
            <a:r>
              <a:rPr sz="4400" b="1" spc="-165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4400" b="1" spc="-30" dirty="0">
                <a:solidFill>
                  <a:srgbClr val="C00000"/>
                </a:solidFill>
                <a:latin typeface="Arial"/>
                <a:cs typeface="Arial"/>
              </a:rPr>
              <a:t>члан</a:t>
            </a:r>
            <a:r>
              <a:rPr sz="4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1" spc="-80" dirty="0">
                <a:solidFill>
                  <a:srgbClr val="C00000"/>
                </a:solidFill>
                <a:latin typeface="Arial"/>
                <a:cs typeface="Arial"/>
              </a:rPr>
              <a:t>5)</a:t>
            </a:r>
            <a:endParaRPr sz="4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5626" y="3122553"/>
            <a:ext cx="13887171" cy="4433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8500"/>
              </a:lnSpc>
            </a:pPr>
            <a:r>
              <a:rPr sz="2450" spc="10" dirty="0">
                <a:latin typeface="Arial"/>
                <a:cs typeface="Arial"/>
              </a:rPr>
              <a:t>Сексуално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уцењивање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јесте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50" dirty="0">
                <a:latin typeface="Arial"/>
                <a:cs typeface="Arial"/>
              </a:rPr>
              <a:t>свако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понашање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45" dirty="0">
                <a:latin typeface="Arial"/>
                <a:cs typeface="Arial"/>
              </a:rPr>
              <a:t>лица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које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намери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b="1" spc="45" dirty="0">
                <a:latin typeface="Arial"/>
                <a:cs typeface="Arial"/>
              </a:rPr>
              <a:t>тражења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-30" dirty="0">
                <a:latin typeface="Arial"/>
                <a:cs typeface="Arial"/>
              </a:rPr>
              <a:t>услуга</a:t>
            </a:r>
            <a:r>
              <a:rPr sz="2450" b="1" spc="-15" dirty="0">
                <a:latin typeface="Arial"/>
                <a:cs typeface="Arial"/>
              </a:rPr>
              <a:t> </a:t>
            </a:r>
            <a:r>
              <a:rPr sz="2450" b="1" spc="10" dirty="0">
                <a:latin typeface="Arial"/>
                <a:cs typeface="Arial"/>
              </a:rPr>
              <a:t>сексуалне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-30" dirty="0">
                <a:latin typeface="Arial"/>
                <a:cs typeface="Arial"/>
              </a:rPr>
              <a:t>природе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b="1" spc="-15" dirty="0">
                <a:latin typeface="Arial"/>
                <a:cs typeface="Arial"/>
              </a:rPr>
              <a:t>узнемиравања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-50" dirty="0">
                <a:latin typeface="Arial"/>
                <a:cs typeface="Arial"/>
              </a:rPr>
              <a:t>и</a:t>
            </a:r>
            <a:r>
              <a:rPr sz="2450" b="1" spc="215" dirty="0">
                <a:latin typeface="Arial"/>
                <a:cs typeface="Arial"/>
              </a:rPr>
              <a:t>/</a:t>
            </a:r>
            <a:r>
              <a:rPr sz="2450" b="1" spc="-65" dirty="0">
                <a:latin typeface="Arial"/>
                <a:cs typeface="Arial"/>
              </a:rPr>
              <a:t>или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10" dirty="0">
                <a:latin typeface="Arial"/>
                <a:cs typeface="Arial"/>
              </a:rPr>
              <a:t>сексуалног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-15" dirty="0">
                <a:latin typeface="Arial"/>
                <a:cs typeface="Arial"/>
              </a:rPr>
              <a:t>узнемиравања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b="1" spc="-45" dirty="0">
                <a:latin typeface="Arial"/>
                <a:cs typeface="Arial"/>
              </a:rPr>
              <a:t>уцени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spc="55" dirty="0">
                <a:latin typeface="Arial"/>
                <a:cs typeface="Arial"/>
              </a:rPr>
              <a:t>другог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да</a:t>
            </a:r>
            <a:r>
              <a:rPr sz="2450" spc="-1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ћ</a:t>
            </a:r>
            <a:r>
              <a:rPr sz="2450" spc="-55" dirty="0">
                <a:latin typeface="Arial"/>
                <a:cs typeface="Arial"/>
              </a:rPr>
              <a:t>e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случају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b="1" spc="-15" dirty="0">
                <a:latin typeface="Arial"/>
                <a:cs typeface="Arial"/>
              </a:rPr>
              <a:t>одбијања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пружања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тражених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услуга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против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њега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5" dirty="0">
                <a:latin typeface="Arial"/>
                <a:cs typeface="Arial"/>
              </a:rPr>
              <a:t>њему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50" dirty="0">
                <a:latin typeface="Arial"/>
                <a:cs typeface="Arial"/>
              </a:rPr>
              <a:t>блиског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45" dirty="0">
                <a:latin typeface="Arial"/>
                <a:cs typeface="Arial"/>
              </a:rPr>
              <a:t>лица</a:t>
            </a:r>
            <a:r>
              <a:rPr sz="2450" spc="-10" dirty="0">
                <a:latin typeface="Arial"/>
                <a:cs typeface="Arial"/>
              </a:rPr>
              <a:t>: </a:t>
            </a:r>
            <a:r>
              <a:rPr sz="2450" spc="10" dirty="0">
                <a:latin typeface="Arial"/>
                <a:cs typeface="Arial"/>
              </a:rPr>
              <a:t>изнети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нешто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што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60" dirty="0">
                <a:latin typeface="Arial"/>
                <a:cs typeface="Arial"/>
              </a:rPr>
              <a:t>може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b="1" spc="-15" dirty="0">
                <a:latin typeface="Arial"/>
                <a:cs typeface="Arial"/>
              </a:rPr>
              <a:t>штетити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-15" dirty="0">
                <a:latin typeface="Arial"/>
                <a:cs typeface="Arial"/>
              </a:rPr>
              <a:t>њеној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-65" dirty="0">
                <a:latin typeface="Arial"/>
                <a:cs typeface="Arial"/>
              </a:rPr>
              <a:t>или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-15" dirty="0">
                <a:latin typeface="Arial"/>
                <a:cs typeface="Arial"/>
              </a:rPr>
              <a:t>његовој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0" dirty="0">
                <a:latin typeface="Arial"/>
                <a:cs typeface="Arial"/>
              </a:rPr>
              <a:t>части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-50" dirty="0">
                <a:latin typeface="Arial"/>
                <a:cs typeface="Arial"/>
              </a:rPr>
              <a:t>и</a:t>
            </a:r>
            <a:r>
              <a:rPr sz="2450" b="1" spc="-5" dirty="0">
                <a:latin typeface="Arial"/>
                <a:cs typeface="Arial"/>
              </a:rPr>
              <a:t> </a:t>
            </a:r>
            <a:r>
              <a:rPr sz="2450" b="1" spc="-45" dirty="0">
                <a:latin typeface="Arial"/>
                <a:cs typeface="Arial"/>
              </a:rPr>
              <a:t>угледу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да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н</a:t>
            </a:r>
            <a:r>
              <a:rPr sz="2450" spc="-55" dirty="0">
                <a:latin typeface="Arial"/>
                <a:cs typeface="Arial"/>
              </a:rPr>
              <a:t>e</a:t>
            </a:r>
            <a:r>
              <a:rPr sz="2450" spc="10" dirty="0">
                <a:latin typeface="Arial"/>
                <a:cs typeface="Arial"/>
              </a:rPr>
              <a:t>ћ</a:t>
            </a:r>
            <a:r>
              <a:rPr sz="2450" spc="-55" dirty="0">
                <a:latin typeface="Arial"/>
                <a:cs typeface="Arial"/>
              </a:rPr>
              <a:t>e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добити 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остварити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одређено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право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бенефит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односно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да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ћ</a:t>
            </a:r>
            <a:r>
              <a:rPr sz="2450" spc="-55" dirty="0">
                <a:latin typeface="Arial"/>
                <a:cs typeface="Arial"/>
              </a:rPr>
              <a:t>e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случају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пружања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тражених</a:t>
            </a:r>
            <a:r>
              <a:rPr sz="2450" spc="20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услуга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5" dirty="0">
                <a:latin typeface="Arial"/>
                <a:cs typeface="Arial"/>
              </a:rPr>
              <a:t>њему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5" dirty="0">
                <a:latin typeface="Arial"/>
                <a:cs typeface="Arial"/>
              </a:rPr>
              <a:t>њему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блиском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лицу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50" dirty="0">
                <a:latin typeface="Arial"/>
                <a:cs typeface="Arial"/>
              </a:rPr>
              <a:t>пружити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одговарајуће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погодности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90" dirty="0">
                <a:latin typeface="Arial"/>
                <a:cs typeface="Arial"/>
              </a:rPr>
              <a:t>(унапређење</a:t>
            </a:r>
            <a:r>
              <a:rPr sz="2450" spc="-10" dirty="0">
                <a:latin typeface="Arial"/>
                <a:cs typeface="Arial"/>
              </a:rPr>
              <a:t>, увећање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зараде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било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50" dirty="0">
                <a:latin typeface="Arial"/>
                <a:cs typeface="Arial"/>
              </a:rPr>
              <a:t>коју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другу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бенефицију</a:t>
            </a:r>
            <a:r>
              <a:rPr sz="2450" spc="-100" dirty="0">
                <a:latin typeface="Arial"/>
                <a:cs typeface="Arial"/>
              </a:rPr>
              <a:t>).</a:t>
            </a:r>
            <a:r>
              <a:rPr sz="2450" spc="-5" dirty="0">
                <a:latin typeface="Arial"/>
                <a:cs typeface="Arial"/>
              </a:rPr>
              <a:t> </a:t>
            </a:r>
            <a:endParaRPr lang="en-US" sz="2450" spc="-5" dirty="0">
              <a:latin typeface="Arial"/>
              <a:cs typeface="Arial"/>
            </a:endParaRPr>
          </a:p>
          <a:p>
            <a:pPr marL="12700" marR="12700">
              <a:lnSpc>
                <a:spcPct val="118500"/>
              </a:lnSpc>
            </a:pPr>
            <a:r>
              <a:rPr sz="2450" spc="0" dirty="0" err="1">
                <a:latin typeface="Arial"/>
                <a:cs typeface="Arial"/>
              </a:rPr>
              <a:t>Спречавање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сексуалног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уцењивања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се</a:t>
            </a:r>
            <a:r>
              <a:rPr sz="2450" spc="5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спроводи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без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обзира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на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пол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и</a:t>
            </a:r>
            <a:r>
              <a:rPr sz="2450" spc="125" dirty="0">
                <a:latin typeface="Arial"/>
                <a:cs typeface="Arial"/>
              </a:rPr>
              <a:t>/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род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45" dirty="0">
                <a:latin typeface="Arial"/>
                <a:cs typeface="Arial"/>
              </a:rPr>
              <a:t>лица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које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врши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уцењивање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и</a:t>
            </a:r>
            <a:r>
              <a:rPr sz="2450" spc="125" dirty="0">
                <a:latin typeface="Arial"/>
                <a:cs typeface="Arial"/>
              </a:rPr>
              <a:t>/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без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обзира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на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пол</a:t>
            </a:r>
            <a:r>
              <a:rPr sz="2450" spc="-10" dirty="0">
                <a:latin typeface="Arial"/>
                <a:cs typeface="Arial"/>
              </a:rPr>
              <a:t> и</a:t>
            </a:r>
            <a:r>
              <a:rPr sz="2450" spc="125" dirty="0">
                <a:latin typeface="Arial"/>
                <a:cs typeface="Arial"/>
              </a:rPr>
              <a:t>/</a:t>
            </a:r>
            <a:r>
              <a:rPr sz="2450" spc="-30" dirty="0">
                <a:latin typeface="Arial"/>
                <a:cs typeface="Arial"/>
              </a:rPr>
              <a:t>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род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45" dirty="0">
                <a:latin typeface="Arial"/>
                <a:cs typeface="Arial"/>
              </a:rPr>
              <a:t>лица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према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65" dirty="0">
                <a:latin typeface="Arial"/>
                <a:cs typeface="Arial"/>
              </a:rPr>
              <a:t>ком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се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врши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уцењивање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60" dirty="0">
                <a:latin typeface="Arial"/>
                <a:cs typeface="Arial"/>
              </a:rPr>
              <a:t>као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без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обзира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на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радноправни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статус</a:t>
            </a:r>
            <a:r>
              <a:rPr sz="2450" spc="5" dirty="0">
                <a:latin typeface="Arial"/>
                <a:cs typeface="Arial"/>
              </a:rPr>
              <a:t> </a:t>
            </a:r>
            <a:r>
              <a:rPr sz="2450" spc="-45" dirty="0">
                <a:latin typeface="Arial"/>
                <a:cs typeface="Arial"/>
              </a:rPr>
              <a:t>лица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које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врши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или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према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40" dirty="0">
                <a:latin typeface="Arial"/>
                <a:cs typeface="Arial"/>
              </a:rPr>
              <a:t>коме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се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0" dirty="0">
                <a:latin typeface="Arial"/>
                <a:cs typeface="Arial"/>
              </a:rPr>
              <a:t>врши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насиље</a:t>
            </a:r>
            <a:r>
              <a:rPr sz="2450" spc="125" dirty="0">
                <a:latin typeface="Arial"/>
                <a:cs typeface="Arial"/>
              </a:rPr>
              <a:t>/</a:t>
            </a:r>
            <a:r>
              <a:rPr sz="2450" spc="10" dirty="0">
                <a:latin typeface="Arial"/>
                <a:cs typeface="Arial"/>
              </a:rPr>
              <a:t>узнемиравање</a:t>
            </a:r>
            <a:r>
              <a:rPr sz="2450" spc="-10" dirty="0">
                <a:latin typeface="Arial"/>
                <a:cs typeface="Arial"/>
              </a:rPr>
              <a:t>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62798" y="9031806"/>
            <a:ext cx="1721887" cy="1721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5968">
        <p159:morph option="byObject"/>
      </p:transition>
    </mc:Choice>
    <mc:Fallback>
      <p:transition spd="slow" advTm="596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C00000"/>
                </a:solidFill>
                <a:latin typeface="Arial"/>
                <a:cs typeface="Arial"/>
              </a:rPr>
              <a:t>Правилник обухвата:</a:t>
            </a:r>
            <a:endParaRPr sz="5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5625" y="2115445"/>
            <a:ext cx="14387025" cy="5076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9950" marR="12700" indent="-857250">
              <a:lnSpc>
                <a:spcPts val="9890"/>
              </a:lnSpc>
              <a:buFont typeface="Arial" panose="020B0604020202020204" pitchFamily="34" charset="0"/>
              <a:buChar char="•"/>
            </a:pPr>
            <a:r>
              <a:rPr lang="sr-Cyrl-RS" sz="6600" b="1" dirty="0">
                <a:solidFill>
                  <a:srgbClr val="C00000"/>
                </a:solidFill>
                <a:latin typeface="Arial"/>
                <a:cs typeface="Arial"/>
              </a:rPr>
              <a:t>ПРЕВЕНТИВНЕ активности,</a:t>
            </a:r>
            <a:endParaRPr lang="en-US" sz="6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869950" marR="12700" indent="-857250">
              <a:lnSpc>
                <a:spcPts val="9890"/>
              </a:lnSpc>
              <a:buFont typeface="Arial" panose="020B0604020202020204" pitchFamily="34" charset="0"/>
              <a:buChar char="•"/>
            </a:pPr>
            <a:r>
              <a:rPr sz="6600" b="1" dirty="0">
                <a:solidFill>
                  <a:srgbClr val="C00000"/>
                </a:solidFill>
                <a:latin typeface="Arial"/>
                <a:cs typeface="Arial"/>
              </a:rPr>
              <a:t>КОНСУЛТАТИВНИ</a:t>
            </a:r>
            <a:r>
              <a:rPr lang="sr-Cyrl-RS" sz="6600" b="1" dirty="0">
                <a:solidFill>
                  <a:srgbClr val="C00000"/>
                </a:solidFill>
                <a:latin typeface="Arial"/>
                <a:cs typeface="Arial"/>
              </a:rPr>
              <a:t> поступак</a:t>
            </a:r>
            <a:r>
              <a:rPr lang="sr-Cyrl-RS" sz="6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</a:t>
            </a:r>
          </a:p>
          <a:p>
            <a:pPr marL="869950" marR="12700" indent="-857250">
              <a:lnSpc>
                <a:spcPts val="9890"/>
              </a:lnSpc>
              <a:buFont typeface="Arial" panose="020B0604020202020204" pitchFamily="34" charset="0"/>
              <a:buChar char="•"/>
            </a:pPr>
            <a:r>
              <a:rPr lang="sr-Cyrl-RS" sz="6600" b="1" dirty="0">
                <a:solidFill>
                  <a:srgbClr val="C00000"/>
                </a:solidFill>
                <a:latin typeface="Arial"/>
                <a:cs typeface="Arial"/>
              </a:rPr>
              <a:t>ПОСТУПАК</a:t>
            </a:r>
            <a:r>
              <a:rPr sz="6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sr-Cyrl-RS" sz="6600" b="1" dirty="0">
                <a:solidFill>
                  <a:srgbClr val="C00000"/>
                </a:solidFill>
                <a:latin typeface="Arial"/>
                <a:cs typeface="Arial"/>
              </a:rPr>
              <a:t>по ПРИЈАВИ</a:t>
            </a:r>
            <a:r>
              <a:rPr sz="6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sr-Cyrl-RS" sz="6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сексуалног узнемиравања и уцењивања,</a:t>
            </a:r>
            <a:endParaRPr lang="en-US" sz="6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69950" marR="12700" indent="-857250">
              <a:lnSpc>
                <a:spcPts val="9890"/>
              </a:lnSpc>
              <a:buFont typeface="Arial" panose="020B0604020202020204" pitchFamily="34" charset="0"/>
              <a:buChar char="•"/>
            </a:pPr>
            <a:r>
              <a:rPr lang="sr-Cyrl-RS" sz="6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поступак одлучивања о санкцијама.</a:t>
            </a:r>
            <a:endParaRPr sz="6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62798" y="9031806"/>
            <a:ext cx="1721887" cy="1721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4554">
        <p159:morph option="byObject"/>
      </p:transition>
    </mc:Choice>
    <mc:Fallback>
      <p:transition spd="slow" advTm="455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Консултативни поступак</a:t>
            </a:r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 које сматра да je било изложено сексуалном узнемиравању, односно уцењивању може се ради консултација обратити једном лицу за подршку и помоћ по свом избору.</a:t>
            </a: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Поступак пред лицем за помоћ и подршку је неформалан, није обавезујући и штити анонимност потенцијално оштећене стране</a:t>
            </a: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55" y="4667250"/>
            <a:ext cx="14701123" cy="62330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36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36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Стручна лица за подршку и помоћ:</a:t>
            </a:r>
            <a:endParaRPr lang="sr-Latn-RS" sz="36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Биљана Станковић</a:t>
            </a:r>
            <a:endParaRPr lang="sr-Latn-RS" sz="36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biljana.stankovic@f.bg.ac.rs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Јелена Врањешевић</a:t>
            </a:r>
            <a:endParaRPr lang="sr-Latn-RS" sz="36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jelena.vranjesevic@f.bg.ac.rs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202" y="9769518"/>
            <a:ext cx="1069351" cy="11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23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5462">
        <p159:morph option="byObject"/>
      </p:transition>
    </mc:Choice>
    <mc:Fallback>
      <p:transition spd="slow" advTm="546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850" y="5200650"/>
            <a:ext cx="12877800" cy="487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7050" y="1466851"/>
            <a:ext cx="15798800" cy="3733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7009"/>
              </a:lnSpc>
            </a:pP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449" y="9086850"/>
            <a:ext cx="1069351" cy="113080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69504" y="1029781"/>
            <a:ext cx="14701124" cy="3706727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покретање поступка спречавања сексуалног узнемиравања и/или уцењивања особа може поднети писани захтев Сталној комисији.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Писани захтев се доставља лично дипломираном правнику/ци из члана 22. став 4.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57578" y="6191250"/>
            <a:ext cx="12869147" cy="4552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 и сви учесници у поступку обавезују се на поштовање принципима поверљивости и заштите приватности и података о личности. </a:t>
            </a:r>
            <a:endParaRPr lang="sr-Latn-R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4663">
        <p159:morph option="byObject"/>
      </p:transition>
    </mc:Choice>
    <mc:Fallback>
      <p:transition spd="slow" advTm="466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1850" y="1314450"/>
            <a:ext cx="12754528" cy="14360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Писани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заштиту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сексуалног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узнемиравања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уцењивања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извршено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студенту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студенткињи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запосленог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запослене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подноси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Сталној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комисији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најкасније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истека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студентског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Члан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  <a:r>
              <a:rPr lang="sr-Cyrl-RS" sz="4400" dirty="0"/>
              <a:t> </a:t>
            </a:r>
          </a:p>
          <a:p>
            <a:endParaRPr lang="sr-Cyrl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Никакве штетне последице неће трпети лице које је: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покренуло поступак заштите;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било сведок сексуалног узнемиравања;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охрабривало на покретање поступка заштите (Члан 27)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162798" y="9031806"/>
            <a:ext cx="1721887" cy="1721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4535">
        <p159:morph option="byObject"/>
      </p:transition>
    </mc:Choice>
    <mc:Fallback>
      <p:transition spd="slow" advTm="453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8780" y="781050"/>
            <a:ext cx="16718915" cy="1858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7009"/>
              </a:lnSpc>
            </a:pPr>
            <a:r>
              <a:rPr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Обавезни елементи потребни за подношење писаног захтева </a:t>
            </a:r>
            <a:r>
              <a:rPr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Сталној</a:t>
            </a:r>
            <a:r>
              <a:rPr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комисији</a:t>
            </a:r>
            <a:endParaRPr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6450" y="4210050"/>
            <a:ext cx="14249400" cy="662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11809" algn="l"/>
              </a:tabLs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62798" y="9031806"/>
            <a:ext cx="1721887" cy="1721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889250" y="3752850"/>
            <a:ext cx="14935199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sr-Latn-C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Писани захтев из члана </a:t>
            </a:r>
            <a:r>
              <a:rPr lang="sr-Cyrl-R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sr-Latn-C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став 1. садржи:</a:t>
            </a:r>
            <a:endParaRPr lang="en-US" sz="28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 и презиме подносиоца</a:t>
            </a: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/подносиље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 и презиме особе/а која се наводи као извршилац сексуалног                              узнемиравања</a:t>
            </a: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односно уцењивања;</a:t>
            </a:r>
            <a:endParaRPr lang="en-US" sz="2800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sr-Cyrl-R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Временски период у ком је наведено сексуално узнемиравање, односно уцењивање, извршено;</a:t>
            </a:r>
            <a:endParaRPr lang="en-US" sz="28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догађаја;</a:t>
            </a:r>
            <a:endParaRPr lang="en-US" sz="2800" dirty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 догађаја;</a:t>
            </a:r>
            <a:endParaRPr lang="en-US" sz="2800" dirty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Имена сведока;</a:t>
            </a:r>
            <a:endParaRPr lang="en-US" sz="2800" dirty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Друге информације које подносилац</a:t>
            </a: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/подносиља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сматра релевантним;</a:t>
            </a:r>
            <a:endParaRPr lang="en-US" sz="2800" dirty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Потпис подносиоца</a:t>
            </a: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/подносиље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захтева;</a:t>
            </a:r>
            <a:endParaRPr lang="en-US" sz="2800" dirty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Датум подношења захтева</a:t>
            </a:r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  <a:p>
            <a:pPr indent="457200" algn="just">
              <a:spcAft>
                <a:spcPts val="600"/>
              </a:spcAft>
            </a:pPr>
            <a:r>
              <a:rPr lang="sr-Latn-C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Захтев који не садржи податке из става 1. тачке 1, 2, 3, 4, 5, 8. или 9. овог члана, сматра се неуредним и враћа се подносиоцу</a:t>
            </a:r>
            <a:r>
              <a:rPr lang="sr-Cyrl-R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/подносиљи</a:t>
            </a:r>
            <a:r>
              <a:rPr lang="sr-Latn-C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допуну.</a:t>
            </a:r>
            <a:endParaRPr lang="en-US" sz="2800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7348">
        <p159:morph option="byObject"/>
      </p:transition>
    </mc:Choice>
    <mc:Fallback>
      <p:transition spd="slow" advTm="734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/>
                <a:cs typeface="Arial"/>
              </a:rPr>
              <a:t>За покретање поступка спречавања сексуалног узнемиравања и/или уцењивања особа се може обратити било ком члану Сталне комисије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50000"/>
              </a:lnSpc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Зорица Ивановић 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zivano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vi@f.bg.ac.rs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>
              <a:lnSpc>
                <a:spcPct val="150000"/>
              </a:lnSpc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Ивана Јанковић 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ivana.jankovic@f.bg.ac.rs</a:t>
            </a:r>
            <a:endParaRPr lang="en-US" sz="3200" dirty="0">
              <a:solidFill>
                <a:srgbClr val="970E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>
              <a:lnSpc>
                <a:spcPct val="150000"/>
              </a:lnSpc>
            </a:pPr>
            <a:r>
              <a:rPr lang="ru-RU" sz="3200" b="1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Ресановић 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milica.resano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vic@f.bg.ac.rs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970E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>
              <a:lnSpc>
                <a:spcPct val="150000"/>
              </a:lnSpc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Слободан Иванежа 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siv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aneza@f.bg.ac.rs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50000"/>
              </a:lnSpc>
              <a:spcBef>
                <a:spcPts val="40"/>
              </a:spcBef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Ања Митровић 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anja.mitro</a:t>
            </a:r>
            <a:r>
              <a:rPr lang="ru-RU" sz="3200" dirty="0">
                <a:solidFill>
                  <a:srgbClr val="970E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vic98@gmail.com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650" y="9565302"/>
            <a:ext cx="1069351" cy="11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75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 advTm="4464">
        <p159:morph option="byObject"/>
      </p:transition>
    </mc:Choice>
    <mc:Fallback>
      <p:transition spd="slow" advTm="4464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872</TotalTime>
  <Words>854</Words>
  <Application>Microsoft Office PowerPoint</Application>
  <PresentationFormat>Custom</PresentationFormat>
  <Paragraphs>63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Century Gothic</vt:lpstr>
      <vt:lpstr>Times New Roman</vt:lpstr>
      <vt:lpstr>Wingdings 3</vt:lpstr>
      <vt:lpstr>Wisp</vt:lpstr>
      <vt:lpstr>ПРАВИЛНИК О ЗАШТИТИ ОД СЕКСУАЛНОГ УЗНЕМИРАВАЊА И УЦЕЊИВАЊА</vt:lpstr>
      <vt:lpstr>Према Правилнику, сексуално узнемиравање је:</vt:lpstr>
      <vt:lpstr>Према Правилнику, сексуално уцењивање је:</vt:lpstr>
      <vt:lpstr>Правилник обухвата:</vt:lpstr>
      <vt:lpstr>Консултативни поступак:  лице које сматра да je било изложено сексуалном узнемиравању, односно уцењивању може се ради консултација обратити једном лицу за подршку и помоћ по свом избору. Поступак пред лицем за помоћ и подршку је неформалан, није обавезујући и штити анонимност потенцијално оштећене стране.    </vt:lpstr>
      <vt:lpstr>За покретање поступка спречавања сексуалног узнемиравања и/или уцењивања особа може поднети писани захтев Сталној комисији. Писани захтев се доставља лично дипломираном правнику/ци из члана 22. став 4. </vt:lpstr>
      <vt:lpstr>PowerPoint Presentation</vt:lpstr>
      <vt:lpstr>PowerPoint Presentation</vt:lpstr>
      <vt:lpstr>За покретање поступка спречавања сексуалног узнемиравања и/или уцењивања особа се може обратити било ком члану Сталне комисије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Правилник</dc:title>
  <dc:creator>Typhoon.X</dc:creator>
  <cp:lastModifiedBy>Radoje Tesovic</cp:lastModifiedBy>
  <cp:revision>28</cp:revision>
  <dcterms:created xsi:type="dcterms:W3CDTF">2021-11-04T13:30:06Z</dcterms:created>
  <dcterms:modified xsi:type="dcterms:W3CDTF">2022-06-14T08:59:38Z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2021-10-24T00:00:00Z</vt:filetime>
  </property>
  <property fmtid="{D5CDD505-2E9C-101B-9397-08002B2CF9AE}" pid="3" name="LastSaved">
    <vt:filetime>2021-11-04T00:00:00Z</vt:filetime>
  </property>
</Properties>
</file>